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1"/>
  </p:notesMasterIdLst>
  <p:handoutMasterIdLst>
    <p:handoutMasterId r:id="rId22"/>
  </p:handoutMasterIdLst>
  <p:sldIdLst>
    <p:sldId id="279" r:id="rId3"/>
    <p:sldId id="258" r:id="rId4"/>
    <p:sldId id="260" r:id="rId5"/>
    <p:sldId id="261" r:id="rId6"/>
    <p:sldId id="283" r:id="rId7"/>
    <p:sldId id="266" r:id="rId8"/>
    <p:sldId id="284" r:id="rId9"/>
    <p:sldId id="285" r:id="rId10"/>
    <p:sldId id="267" r:id="rId11"/>
    <p:sldId id="280" r:id="rId12"/>
    <p:sldId id="281" r:id="rId13"/>
    <p:sldId id="282" r:id="rId14"/>
    <p:sldId id="270" r:id="rId15"/>
    <p:sldId id="271" r:id="rId16"/>
    <p:sldId id="272" r:id="rId17"/>
    <p:sldId id="274" r:id="rId18"/>
    <p:sldId id="275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C3E6DEB-6101-4177-9703-631DCF9D7189}">
          <p14:sldIdLst>
            <p14:sldId id="279"/>
            <p14:sldId id="258"/>
            <p14:sldId id="260"/>
            <p14:sldId id="261"/>
            <p14:sldId id="283"/>
            <p14:sldId id="266"/>
            <p14:sldId id="284"/>
            <p14:sldId id="285"/>
            <p14:sldId id="267"/>
            <p14:sldId id="280"/>
            <p14:sldId id="281"/>
            <p14:sldId id="282"/>
            <p14:sldId id="270"/>
            <p14:sldId id="271"/>
            <p14:sldId id="272"/>
            <p14:sldId id="274"/>
            <p14:sldId id="275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52122"/>
    <a:srgbClr val="FE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-664" y="-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25C5-7578-4BB0-A64B-460C56928A1E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2322-6972-4806-AD68-58165845C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56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B37E6-F4DB-425D-BB9A-CBDF886A1455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4CA4-DB7E-4551-9527-514F51E38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7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74D1D4-4C65-437C-ABF0-7C5CECB9CE01}" type="slidenum">
              <a:rPr>
                <a:solidFill>
                  <a:prstClr val="black"/>
                </a:solidFill>
              </a:rPr>
              <a:pPr>
                <a:defRPr/>
              </a:pPr>
              <a:t>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6870-6133-428B-871A-3D88D54B6DA3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4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2400" cy="1480544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000500"/>
            <a:ext cx="7772400" cy="789384"/>
          </a:xfrm>
        </p:spPr>
        <p:txBody>
          <a:bodyPr/>
          <a:lstStyle>
            <a:lvl1pPr marL="374904" eaLnBrk="1" latinLnBrk="0" hangingPunct="1">
              <a:buNone/>
              <a:defRPr kumimoji="0" lang="ru-RU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74D455-E026-4CBF-AA23-FA34AD961A39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1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871789" y="2899966"/>
            <a:ext cx="3400425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3"/>
            <a:ext cx="8229600" cy="97155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00151"/>
            <a:ext cx="4038600" cy="3394472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20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00151"/>
            <a:ext cx="4038600" cy="3394472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696464"/>
                </a:solidFill>
              </a:rPr>
              <a:t>6/30/2006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696464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0C712F-85E9-4075-9E41-E0B9AD25BBC9}" type="slidenum">
              <a:rPr>
                <a:solidFill>
                  <a:srgbClr val="696464"/>
                </a:solidFill>
              </a:rPr>
              <a:pPr>
                <a:defRPr/>
              </a:pPr>
              <a:t>‹#›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0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301229"/>
            <a:ext cx="8686800" cy="665559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87314" y="510779"/>
            <a:ext cx="46037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47625" y="510779"/>
            <a:ext cx="26988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28576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1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9"/>
          <p:cNvSpPr/>
          <p:nvPr/>
        </p:nvSpPr>
        <p:spPr>
          <a:xfrm flipH="1">
            <a:off x="149226" y="510779"/>
            <a:ext cx="2857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ectangle 20"/>
          <p:cNvSpPr/>
          <p:nvPr/>
        </p:nvSpPr>
        <p:spPr>
          <a:xfrm flipH="1">
            <a:off x="188914" y="510779"/>
            <a:ext cx="2857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Rectangle 21"/>
          <p:cNvSpPr/>
          <p:nvPr/>
        </p:nvSpPr>
        <p:spPr>
          <a:xfrm flipH="1">
            <a:off x="227014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28"/>
          <p:cNvSpPr/>
          <p:nvPr/>
        </p:nvSpPr>
        <p:spPr>
          <a:xfrm flipH="1">
            <a:off x="255589" y="510779"/>
            <a:ext cx="7937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29"/>
          <p:cNvSpPr/>
          <p:nvPr/>
        </p:nvSpPr>
        <p:spPr>
          <a:xfrm>
            <a:off x="279401" y="510779"/>
            <a:ext cx="36513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/>
          <a:lstStyle>
            <a:lvl1pPr eaLnBrk="1" latinLnBrk="0" hangingPunct="1">
              <a:defRPr kumimoji="0" lang="ru-RU" sz="40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E984F-4CAA-471B-98F9-CAE91F37B8F0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9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 eaLnBrk="1" latinLnBrk="0" hangingPunct="1">
              <a:defRPr kumimoji="0" lang="ru-RU"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0057-12A1-446E-87A7-3C17400B74DE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8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351219-67E7-4232-97BD-3461511F47E6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7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 eaLnBrk="1" latinLnBrk="0" hangingPunct="1">
              <a:buNone/>
              <a:defRPr kumimoji="0" lang="ru-RU" sz="36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 eaLnBrk="1" latinLnBrk="0" hangingPunct="1"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936F9E-AF74-4209-B116-96544E93A155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2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40851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413272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31821" y="898327"/>
            <a:ext cx="9882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84221" y="1012627"/>
            <a:ext cx="9882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36558" y="1090018"/>
            <a:ext cx="98822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50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49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450"/>
            <a:ext cx="6858000" cy="685800"/>
          </a:xfrm>
        </p:spPr>
        <p:txBody>
          <a:bodyPr anchor="b"/>
          <a:lstStyle>
            <a:lvl1pPr algn="l" eaLnBrk="1" latinLnBrk="0" hangingPunct="1">
              <a:buNone/>
              <a:defRPr kumimoji="0" lang="ru-RU" sz="21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428750"/>
            <a:ext cx="8778240" cy="3720108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862608"/>
            <a:ext cx="6858000" cy="51435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ru-RU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ru-RU" sz="1200"/>
            </a:lvl2pPr>
            <a:lvl3pPr eaLnBrk="1" latinLnBrk="0" hangingPunct="1">
              <a:defRPr kumimoji="0" lang="ru-RU" sz="1000"/>
            </a:lvl3pPr>
            <a:lvl4pPr eaLnBrk="1" latinLnBrk="0" hangingPunct="1">
              <a:defRPr kumimoji="0" lang="ru-RU" sz="900"/>
            </a:lvl4pPr>
            <a:lvl5pPr eaLnBrk="1" latinLnBrk="0" hangingPunct="1"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84530-355A-4ADC-BEDD-C8FB782B5CF0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4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6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976019" y="964010"/>
            <a:ext cx="30861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800100"/>
            <a:ext cx="4343400" cy="43434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97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0716"/>
            <a:ext cx="5562600" cy="4914901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97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1" y="0"/>
            <a:ext cx="365125" cy="514111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Rectangle 38"/>
          <p:cNvSpPr/>
          <p:nvPr/>
        </p:nvSpPr>
        <p:spPr>
          <a:xfrm>
            <a:off x="309564" y="510779"/>
            <a:ext cx="46037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39"/>
          <p:cNvSpPr/>
          <p:nvPr/>
        </p:nvSpPr>
        <p:spPr>
          <a:xfrm>
            <a:off x="268289" y="510779"/>
            <a:ext cx="2857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249239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Rectangle 41"/>
          <p:cNvSpPr/>
          <p:nvPr/>
        </p:nvSpPr>
        <p:spPr>
          <a:xfrm>
            <a:off x="222250" y="510779"/>
            <a:ext cx="7938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Rectangle 44"/>
          <p:cNvSpPr/>
          <p:nvPr/>
        </p:nvSpPr>
        <p:spPr>
          <a:xfrm>
            <a:off x="363539" y="301229"/>
            <a:ext cx="8504237" cy="665559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Rectangle 57"/>
          <p:cNvSpPr/>
          <p:nvPr/>
        </p:nvSpPr>
        <p:spPr>
          <a:xfrm flipH="1">
            <a:off x="371475" y="510779"/>
            <a:ext cx="26988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Rectangle 58"/>
          <p:cNvSpPr/>
          <p:nvPr/>
        </p:nvSpPr>
        <p:spPr>
          <a:xfrm flipH="1">
            <a:off x="411164" y="510779"/>
            <a:ext cx="26987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Rectangle 59"/>
          <p:cNvSpPr/>
          <p:nvPr/>
        </p:nvSpPr>
        <p:spPr>
          <a:xfrm flipH="1">
            <a:off x="447676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Rectangle 60"/>
          <p:cNvSpPr/>
          <p:nvPr/>
        </p:nvSpPr>
        <p:spPr>
          <a:xfrm flipH="1">
            <a:off x="476251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61"/>
          <p:cNvSpPr/>
          <p:nvPr/>
        </p:nvSpPr>
        <p:spPr>
          <a:xfrm>
            <a:off x="500063" y="510779"/>
            <a:ext cx="36512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Rectangle 55"/>
          <p:cNvSpPr/>
          <p:nvPr/>
        </p:nvSpPr>
        <p:spPr>
          <a:xfrm>
            <a:off x="255589" y="3784998"/>
            <a:ext cx="73025" cy="1269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Rectangle 64"/>
          <p:cNvSpPr/>
          <p:nvPr/>
        </p:nvSpPr>
        <p:spPr>
          <a:xfrm>
            <a:off x="255589" y="3598069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Rectangle 65"/>
          <p:cNvSpPr/>
          <p:nvPr/>
        </p:nvSpPr>
        <p:spPr>
          <a:xfrm>
            <a:off x="255589" y="3477816"/>
            <a:ext cx="73025" cy="10358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Rectangle 66"/>
          <p:cNvSpPr/>
          <p:nvPr/>
        </p:nvSpPr>
        <p:spPr>
          <a:xfrm>
            <a:off x="255589" y="3406379"/>
            <a:ext cx="73025" cy="5595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348378"/>
            <a:ext cx="8153400" cy="580644"/>
          </a:xfrm>
        </p:spPr>
        <p:txBody>
          <a:bodyPr/>
          <a:lstStyle>
            <a:lvl1pPr marR="9144" algn="r" eaLnBrk="1" latinLnBrk="0" hangingPunct="1">
              <a:defRPr kumimoji="0" lang="ru-RU" sz="38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2" y="1028700"/>
            <a:ext cx="3848419" cy="3429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ru-RU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A430A8-EAEC-45D7-B898-C6AEC74BA811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99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029E-E3A8-4204-BDEE-0798EB9DD63B}" type="datetimeFigureOut">
              <a:rPr lang="uk-UA" smtClean="0"/>
              <a:t>22.02.2023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4FE4-04C3-4447-A1BC-794AC5E9B3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8C8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365125" cy="514111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9" y="3784998"/>
            <a:ext cx="73025" cy="1269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9" y="3598069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9" y="3477816"/>
            <a:ext cx="73025" cy="10358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9" y="3406379"/>
            <a:ext cx="73025" cy="5595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4" y="510779"/>
            <a:ext cx="46037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9" y="510779"/>
            <a:ext cx="28575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9" y="510779"/>
            <a:ext cx="9525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510779"/>
            <a:ext cx="7938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572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338263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fld id="{6FC72AFB-3F08-4538-974B-0D82E8B1FCD3}" type="slidenum">
              <a:rPr>
                <a:solidFill>
                  <a:srgbClr val="E9E5DC"/>
                </a:solidFill>
              </a:rPr>
              <a:pPr defTabSz="914400"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0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ru-RU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ru-RU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9FF5"/>
            </a:gs>
            <a:gs pos="64999">
              <a:srgbClr val="000000"/>
            </a:gs>
            <a:gs pos="100000">
              <a:srgbClr val="8C8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99592" y="2517744"/>
            <a:ext cx="7772400" cy="1480544"/>
          </a:xfr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err="1" smtClean="0"/>
              <a:t>Презентація</a:t>
            </a:r>
            <a:r>
              <a:rPr dirty="0" smtClean="0"/>
              <a:t>  центрального </a:t>
            </a:r>
            <a:r>
              <a:rPr dirty="0" err="1" smtClean="0"/>
              <a:t>Міського</a:t>
            </a:r>
            <a:r>
              <a:rPr dirty="0" smtClean="0"/>
              <a:t>  </a:t>
            </a:r>
            <a:r>
              <a:rPr dirty="0" err="1" smtClean="0"/>
              <a:t>стадіону</a:t>
            </a:r>
            <a:r>
              <a:rPr dirty="0" smtClean="0"/>
              <a:t/>
            </a:r>
            <a:br>
              <a:rPr dirty="0" smtClean="0"/>
            </a:br>
            <a:r>
              <a:rPr sz="6000" dirty="0" smtClean="0"/>
              <a:t>2022</a:t>
            </a:r>
            <a:r>
              <a:rPr dirty="0" smtClean="0"/>
              <a:t/>
            </a:r>
            <a:br>
              <a:rPr dirty="0" smtClean="0"/>
            </a:br>
            <a:endParaRPr sz="2400" dirty="0">
              <a:solidFill>
                <a:srgbClr val="659FF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body" idx="1"/>
          </p:nvPr>
        </p:nvSpPr>
        <p:spPr>
          <a:xfrm>
            <a:off x="827088" y="4030266"/>
            <a:ext cx="7772400" cy="789384"/>
          </a:xfrm>
        </p:spPr>
        <p:txBody>
          <a:bodyPr/>
          <a:lstStyle/>
          <a:p>
            <a:pPr marL="374650"/>
            <a:r>
              <a:rPr altLang="ru-RU" dirty="0" err="1" smtClean="0"/>
              <a:t>Головащенко</a:t>
            </a:r>
            <a:r>
              <a:rPr altLang="ru-RU" dirty="0" smtClean="0"/>
              <a:t> Роман </a:t>
            </a:r>
            <a:r>
              <a:rPr altLang="ru-RU" dirty="0" err="1" smtClean="0"/>
              <a:t>Олександрович</a:t>
            </a:r>
            <a:r>
              <a:rPr altLang="ru-RU" dirty="0" smtClean="0"/>
              <a:t>, директор </a:t>
            </a:r>
            <a:r>
              <a:rPr altLang="ru-RU" dirty="0" err="1" smtClean="0"/>
              <a:t>стадіону</a:t>
            </a:r>
            <a:endParaRPr altLang="ru-RU" dirty="0" smtClean="0"/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101BD-BFC7-499C-A617-7658BFF49A85}" type="slidenum">
              <a:rPr sz="4000" smtClean="0">
                <a:solidFill>
                  <a:srgbClr val="E9E5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z="4000" smtClean="0"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127" y="19786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541324" y="709574"/>
            <a:ext cx="8039406" cy="7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2022 році на ЦМС в липні-листопаді проводилися нажаль тільки                      тренування та футбольні матчі команди ІІ ліги ПФК «Нива-Вінниця»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025" name="Picture 1" descr="D:\Users\User\Desktop\Мои документи\Downloads\IMG_20220914_12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3" y="1448409"/>
            <a:ext cx="2911450" cy="35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User\Desktop\Мои документи\310229666_2946760162288644_551244800953951404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73" y="1514246"/>
            <a:ext cx="5028971" cy="33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6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127" y="19786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982499" y="731434"/>
            <a:ext cx="7405939" cy="73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листопада 2022 року  в приміщеннях ЦМС для мешканців міста функціонує Пункт незламності 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D:\Users\User\Desktop\Мои документи\Downloads\IMG_0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81" y="1463041"/>
            <a:ext cx="2567636" cy="3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User\Desktop\Мои документи\Downloads\IMG-20221125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6" y="1476809"/>
            <a:ext cx="2530562" cy="33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User\Desktop\Мои документи\Downloads\IMG-20221125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80" y="1476809"/>
            <a:ext cx="2530563" cy="33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6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364" y="186946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80085" y="771721"/>
            <a:ext cx="7893406" cy="6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Проводилася поточна робота по обслуговуванню стадіонів в  селищі Десна та по вул. Левка Лук’яненка</a:t>
            </a:r>
          </a:p>
          <a:p>
            <a:pPr>
              <a:buFont typeface="Wingdings" pitchFamily="2" charset="2"/>
              <a:buChar char="§"/>
            </a:pP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146" name="Picture 2" descr="C:\Users\User\Desktop\ФОТО ЦМС\2022\изображение_viber_2022-01-19_10-45-05-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74" y="1488864"/>
            <a:ext cx="2933700" cy="33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User\Desktop\Мои документи\Downloads\IMG-596652326e92c2c2e079767c3ff4d18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46" y="1455725"/>
            <a:ext cx="2463907" cy="33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User\Desktop\Мои документи\Downloads\IMG-bdcc7a2283ba504d541ce4642059367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" y="1521561"/>
            <a:ext cx="3054296" cy="32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4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1113290" y="1145948"/>
            <a:ext cx="6993845" cy="371134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 2022 рік чистий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дохід становить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2601,3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тис. грн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., що більше на </a:t>
            </a:r>
            <a:r>
              <a:rPr lang="uk-UA" sz="1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1,4%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порівняно з аналогічним періодом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2021року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(2565,5 тис. грн.)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Основним джерелом доходів є відшкодування експлуатаційних витрат.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Відшкодування експлуатаційних витрат орендарями становить 1117,6 тис. грн., що на 14,9% більше порівняно з 2021 роком.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порівнянні з 2021 роком збільшилась на 1301,0 </a:t>
            </a:r>
            <a:r>
              <a:rPr lang="uk-UA" sz="18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тис.грн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дотація міської ради для відшкодування енергоносіїв  та заробітної плати з нарахуваннями (70,7%). </a:t>
            </a:r>
            <a:endParaRPr lang="uk-UA" sz="18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Фактичні витрати підприємства становлять 5926,7тис. грн., що на 27,9</a:t>
            </a:r>
            <a:r>
              <a:rPr lang="uk-UA" sz="18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%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більше порівняно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минулим роком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Вагома складова витрат 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заробітна плата з нарахуваннями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– 2481,3 тис</a:t>
            </a: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грн.</a:t>
            </a:r>
            <a:endParaRPr lang="uk-UA" sz="1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870" y="481088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стан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3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539750" y="1022349"/>
            <a:ext cx="7778750" cy="357913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рамках покращення фінансового стану зменшити витрати практично неможливо: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Середня заробітна плата складає 12255,0</a:t>
            </a:r>
            <a:r>
              <a:rPr lang="uk-UA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грн./міс.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Опалювальна площа приміщень  стадіону 4474,7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</a:t>
            </a:r>
            <a:r>
              <a:rPr lang="uk-UA" baseline="30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проте не всі приміщення, які опалюються, здані в оренду. 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Комунікації водо-, теплопостачання в зношеному стані, постійно потребують ремонту.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Дохідна частина може бути збільшена за рахунок: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Оренд</a:t>
            </a:r>
            <a:r>
              <a:rPr lang="ru-RU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футбольного поля професійній команді за ринковими цінами.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Реалізації проекту футбольного поля з штучним покриттям.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Облаштування літнього майданчика-кафе.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Проведення концертів та культурно-масових заходів.</a:t>
            </a:r>
          </a:p>
        </p:txBody>
      </p:sp>
      <p:sp>
        <p:nvSpPr>
          <p:cNvPr id="2" name="AutoShape 2" descr="Картинки по запросу &quot;фінансовий аналі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2869" y="32188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2022 року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1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2022 року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38912" y="929640"/>
            <a:ext cx="3652114" cy="34960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Проведено змагань:</a:t>
            </a:r>
          </a:p>
          <a:p>
            <a:pPr lvl="1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боротьби, боксу   – 12</a:t>
            </a:r>
          </a:p>
          <a:p>
            <a:pPr lvl="1"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Футбольних матчів (ІІ ліга професіонали)      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(липень-листопад) – 10</a:t>
            </a:r>
          </a:p>
          <a:p>
            <a:pPr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Учбово-тренувальний процес щоденно з 8-00 до 20-30 - займається близько 200 спортсменів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68263" indent="0">
              <a:buFont typeface="Wingdings" pitchFamily="2" charset="2"/>
              <a:buNone/>
              <a:defRPr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Users\User\Desktop\Мои документи\Downloads\photo_2023-02-21_15-38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26" y="922325"/>
            <a:ext cx="4935931" cy="37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2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2023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 txBox="1">
            <a:spLocks/>
          </p:cNvSpPr>
          <p:nvPr/>
        </p:nvSpPr>
        <p:spPr>
          <a:xfrm>
            <a:off x="564358" y="801886"/>
            <a:ext cx="7665241" cy="72699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футбольного поля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футбольних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тренувального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сезону 2022 року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User\Desktop\Мои документи\Downloads\167704989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68" y="1637530"/>
            <a:ext cx="3418216" cy="32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User\Desktop\Мои документи\Downloads\167704989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0" y="1637530"/>
            <a:ext cx="3151764" cy="32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0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544286" y="1118055"/>
            <a:ext cx="7777163" cy="126954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матеріально-технічної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ремонтів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ЦМС.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Розпочати капітальний ремонт зовнішнього паркану ЦМС.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44286" y="2082800"/>
            <a:ext cx="7559675" cy="21145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Забезпечення здорового способу життя у активній громаді шляхом широкого залучення мешканців міста до участі у спортивних та оздоровчих заходах.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Підвищення кваліфікації персоналу.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Організація забезпечення навчально-тренувального процесу дитячо-юнацьких спортивних шкіл з різних видів спорту.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Підвищення рівня комфорту для спортсменів.</a:t>
            </a:r>
          </a:p>
        </p:txBody>
      </p:sp>
    </p:spTree>
    <p:extLst>
      <p:ext uri="{BB962C8B-B14F-4D97-AF65-F5344CB8AC3E}">
        <p14:creationId xmlns:p14="http://schemas.microsoft.com/office/powerpoint/2010/main" val="328196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732" y="1991167"/>
            <a:ext cx="531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5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304" y="589582"/>
            <a:ext cx="593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Структура презентації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304" y="1457113"/>
            <a:ext cx="5934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Інформаційна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довідка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у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2022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році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Статистика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2022 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року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Фінансовий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стан 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підприємства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Плани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2023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062" y="3852013"/>
            <a:ext cx="78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Vinnytsia Sans" panose="00000500000000000000" pitchFamily="50" charset="0"/>
              </a:rPr>
              <a:t>фото</a:t>
            </a:r>
            <a:endParaRPr lang="uk-UA" sz="1600" dirty="0">
              <a:solidFill>
                <a:schemeClr val="bg1"/>
              </a:solidFill>
              <a:latin typeface="Vinnytsia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6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0845" y="111942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Інформаційна довідка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47879" y="1284545"/>
            <a:ext cx="4828277" cy="300170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Комплекс спортивних  споруд включає: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Центральний міський стадіон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Стадіон по вул. Ватутіна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Стадіон </a:t>
            </a:r>
            <a:r>
              <a:rPr lang="uk-UA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смт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Десна</a:t>
            </a:r>
          </a:p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Місткість центрального стадіону – </a:t>
            </a:r>
          </a:p>
          <a:p>
            <a:pPr marL="0" indent="0">
              <a:buNone/>
            </a:pPr>
            <a:r>
              <a:rPr lang="uk-UA" sz="18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24 000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Стадіон відкритий для мешканців міста щоденно</a:t>
            </a:r>
            <a:r>
              <a:rPr lang="en-US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80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</a:t>
            </a:r>
            <a:r>
              <a:rPr lang="uk-UA" sz="180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8-00 </a:t>
            </a:r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 21-00, крім неділі</a:t>
            </a:r>
          </a:p>
        </p:txBody>
      </p:sp>
      <p:pic>
        <p:nvPicPr>
          <p:cNvPr id="6" name="Picture 6" descr="C:\Users\Public\Pictures\Sample Pictures\стаді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9" y="807659"/>
            <a:ext cx="2950481" cy="175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5" descr="D:\PRO\2021\Презентація діяльність за 2020 рік\Фото ЦМС\fcc28d88c11e99c34b19e6df430a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9" y="2663660"/>
            <a:ext cx="2943136" cy="20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8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910" y="171928"/>
            <a:ext cx="80420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зв’язку з військовою агресією Російської Федерації проти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України, </a:t>
            </a:r>
            <a:r>
              <a:rPr lang="uk-UA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2022 рік став важким не тільки для Держави але й для Центрального міського стадіону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3372307" y="1528877"/>
            <a:ext cx="2406700" cy="26407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березня по червень 2022 року на КП «ЦМС» було організовано базу для безкоштовного тимчасового  розміщення  біженців та переміщених осіб</a:t>
            </a: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D:\Users\User\Desktop\Мои документи\Downloads\received_56202014523698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98" y="1399814"/>
            <a:ext cx="2596896" cy="352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User\Desktop\Мои документи\Downloads\received_97579052312799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" y="1341958"/>
            <a:ext cx="2727312" cy="36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2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910" y="171928"/>
            <a:ext cx="804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427939" y="1053389"/>
            <a:ext cx="2070201" cy="354055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Через заборону проведення спортивних змагань та заходів до липня  2022 року на Центральному стадіоні проводилися лише навчально-тренувальні заняття міських дитячо-спортивних шкіл.</a:t>
            </a:r>
          </a:p>
          <a:p>
            <a:pPr marL="0" indent="0" algn="just">
              <a:buNone/>
            </a:pPr>
            <a:r>
              <a:rPr lang="uk-UA" sz="17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53" name="Picture 5" descr="D:\Users\User\Desktop\ФОТО ЦМС\Фото стадиона\DSCN2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86" y="1053390"/>
            <a:ext cx="2839324" cy="396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User\Desktop\Мои документи\Downloads\167704989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50" y="1053388"/>
            <a:ext cx="2973422" cy="39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2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964" y="186947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92578" y="998352"/>
            <a:ext cx="3684401" cy="140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Зусиллями працівників підприємства футбольне </a:t>
            </a:r>
            <a:r>
              <a:rPr lang="uk-UA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поле утримувалося в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належному стані</a:t>
            </a: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D:\Users\User\Desktop\ФОТО ЦМС\103NIKON\DSCN2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05" y="998352"/>
            <a:ext cx="3801011" cy="36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User\Desktop\ФОТО ЦМС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8" y="2399005"/>
            <a:ext cx="3801444" cy="23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9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964" y="186947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92577" y="771723"/>
            <a:ext cx="8036945" cy="6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Внаслідок ворожого ракетного обстрілу </a:t>
            </a:r>
            <a:r>
              <a:rPr lang="uk-UA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м.Вінниці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14 липня 2022року нажаль зазнала пошкоджень і будівля центрального стадіону</a:t>
            </a: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16581341463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5" y="1609344"/>
            <a:ext cx="2560320" cy="32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6581336052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26" y="1609344"/>
            <a:ext cx="2676160" cy="32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6581331975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46" y="1609344"/>
            <a:ext cx="2684676" cy="32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29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964" y="186947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92577" y="771723"/>
            <a:ext cx="8036945" cy="66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Працівники </a:t>
            </a:r>
            <a:r>
              <a:rPr lang="uk-UA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підприємства власними силами відновлювали пошкодження, які виникли після вибухової хвилі</a:t>
            </a: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6146" name="Picture 2" descr="D:\Users\User\Desktop\Мои документи\Downloads\1676903043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48" y="1675182"/>
            <a:ext cx="2432866" cy="31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User\Desktop\Мои документи\Downloads\1676903043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27" y="1675182"/>
            <a:ext cx="2844470" cy="31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User\Desktop\Мои документи\Downloads\167704989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" y="1675182"/>
            <a:ext cx="2560320" cy="322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6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127" y="19786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2022році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08397" y="739431"/>
            <a:ext cx="8038247" cy="9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На реконструйованому волейбольному майданчику протягом літнього та осіннього сезону займалися мешканці міста, серед яких були і волонтери, і внутрішньо-переміщені особи</a:t>
            </a:r>
          </a:p>
          <a:p>
            <a:pPr algn="just"/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170" name="Picture 2" descr="D:\Users\User\Desktop\Мои документи\Downloads\IMG_20220830_193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8" y="1682496"/>
            <a:ext cx="3400409" cy="28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User\Desktop\Мои документи\Downloads\IMG_20220908_202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68" y="1682496"/>
            <a:ext cx="3379623" cy="284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255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2077</TotalTime>
  <Words>651</Words>
  <Application>Microsoft Office PowerPoint</Application>
  <PresentationFormat>Экран (16:9)</PresentationFormat>
  <Paragraphs>77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IntroducingPowerPoint2007</vt:lpstr>
      <vt:lpstr>Презентація  центрального Міського  стадіону 2022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Мірчук Сергій Валерійович</dc:creator>
  <cp:lastModifiedBy>User</cp:lastModifiedBy>
  <cp:revision>104</cp:revision>
  <cp:lastPrinted>2022-01-19T08:39:44Z</cp:lastPrinted>
  <dcterms:created xsi:type="dcterms:W3CDTF">2020-06-23T09:28:56Z</dcterms:created>
  <dcterms:modified xsi:type="dcterms:W3CDTF">2023-02-22T12:58:56Z</dcterms:modified>
</cp:coreProperties>
</file>